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56" r:id="rId2"/>
  </p:sldIdLst>
  <p:sldSz cx="9144000" cy="6858000" type="screen4x3"/>
  <p:notesSz cx="7077075" cy="936307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131D"/>
    <a:srgbClr val="7E9AC3"/>
    <a:srgbClr val="E29B7F"/>
    <a:srgbClr val="E6E6E6"/>
    <a:srgbClr val="5D595B"/>
    <a:srgbClr val="8F1A1A"/>
    <a:srgbClr val="C3C3C3"/>
    <a:srgbClr val="5656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71" autoAdjust="0"/>
    <p:restoredTop sz="97004" autoAdjust="0"/>
  </p:normalViewPr>
  <p:slideViewPr>
    <p:cSldViewPr>
      <p:cViewPr varScale="1">
        <p:scale>
          <a:sx n="87" d="100"/>
          <a:sy n="87" d="100"/>
        </p:scale>
        <p:origin x="1338" y="7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67239" cy="468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08150" y="1"/>
            <a:ext cx="3067238" cy="468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205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92957"/>
            <a:ext cx="3067239" cy="468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205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08150" y="8892957"/>
            <a:ext cx="3067238" cy="468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BCD08F4-58CF-4AAF-B0E3-59EF4C763D2B}" type="slidenum">
              <a:rPr lang="de-DE" altLang="de-DE"/>
              <a:pPr/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58983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67239" cy="468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09837" y="1"/>
            <a:ext cx="3067239" cy="468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8563" y="703263"/>
            <a:ext cx="4681537" cy="35099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285" y="4447234"/>
            <a:ext cx="5188506" cy="4212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94468"/>
            <a:ext cx="3067239" cy="468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9837" y="8894468"/>
            <a:ext cx="3067239" cy="468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87F224-3FD0-4A3F-BA8D-30AF62AC638C}" type="slidenum">
              <a:rPr lang="de-DE" altLang="de-DE"/>
              <a:pPr/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431861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1F3C6C6-84D9-4B09-992D-932654BC81FC}" type="slidenum">
              <a:rPr lang="de-DE" altLang="de-DE"/>
              <a:pPr/>
              <a:t>‹#›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Name, location, date</a:t>
            </a:r>
          </a:p>
        </p:txBody>
      </p:sp>
    </p:spTree>
    <p:extLst>
      <p:ext uri="{BB962C8B-B14F-4D97-AF65-F5344CB8AC3E}">
        <p14:creationId xmlns:p14="http://schemas.microsoft.com/office/powerpoint/2010/main" val="4184536516"/>
      </p:ext>
    </p:extLst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F31020-48CB-454B-9278-67FA95B7A56B}" type="slidenum">
              <a:rPr lang="de-DE" altLang="de-DE"/>
              <a:pPr/>
              <a:t>‹#›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Name, location, date</a:t>
            </a:r>
          </a:p>
        </p:txBody>
      </p:sp>
    </p:spTree>
    <p:extLst>
      <p:ext uri="{BB962C8B-B14F-4D97-AF65-F5344CB8AC3E}">
        <p14:creationId xmlns:p14="http://schemas.microsoft.com/office/powerpoint/2010/main" val="3662433068"/>
      </p:ext>
    </p:extLst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0338" y="266700"/>
            <a:ext cx="1879600" cy="55245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69950" y="266700"/>
            <a:ext cx="5487988" cy="55245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5EA58CA-9A96-4D23-A7D1-023116AF1E54}" type="slidenum">
              <a:rPr lang="de-DE" altLang="de-DE"/>
              <a:pPr/>
              <a:t>‹#›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Name, location, date</a:t>
            </a:r>
          </a:p>
        </p:txBody>
      </p:sp>
    </p:spTree>
    <p:extLst>
      <p:ext uri="{BB962C8B-B14F-4D97-AF65-F5344CB8AC3E}">
        <p14:creationId xmlns:p14="http://schemas.microsoft.com/office/powerpoint/2010/main" val="1252243255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823866F-E28D-4F26-8044-3CD53B98E1F0}" type="slidenum">
              <a:rPr lang="de-DE" altLang="de-DE"/>
              <a:pPr/>
              <a:t>‹#›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Name, location, date</a:t>
            </a:r>
          </a:p>
        </p:txBody>
      </p:sp>
    </p:spTree>
    <p:extLst>
      <p:ext uri="{BB962C8B-B14F-4D97-AF65-F5344CB8AC3E}">
        <p14:creationId xmlns:p14="http://schemas.microsoft.com/office/powerpoint/2010/main" val="730801204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EB12F2D-B55E-42FD-8773-BF43F63C72AD}" type="slidenum">
              <a:rPr lang="de-DE" altLang="de-DE"/>
              <a:pPr/>
              <a:t>‹#›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Name, location, date</a:t>
            </a:r>
          </a:p>
        </p:txBody>
      </p:sp>
    </p:spTree>
    <p:extLst>
      <p:ext uri="{BB962C8B-B14F-4D97-AF65-F5344CB8AC3E}">
        <p14:creationId xmlns:p14="http://schemas.microsoft.com/office/powerpoint/2010/main" val="2556200244"/>
      </p:ext>
    </p:extLst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69950" y="1143000"/>
            <a:ext cx="3683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05350" y="1143000"/>
            <a:ext cx="3684588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DB868FD-307F-47BF-B7CE-D98FF5900CE9}" type="slidenum">
              <a:rPr lang="de-DE" altLang="de-DE"/>
              <a:pPr/>
              <a:t>‹#›</a:t>
            </a:fld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Name, location, date</a:t>
            </a:r>
          </a:p>
        </p:txBody>
      </p:sp>
    </p:spTree>
    <p:extLst>
      <p:ext uri="{BB962C8B-B14F-4D97-AF65-F5344CB8AC3E}">
        <p14:creationId xmlns:p14="http://schemas.microsoft.com/office/powerpoint/2010/main" val="2160112609"/>
      </p:ext>
    </p:extLst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06797B4-16EE-426E-9780-35882927EFC1}" type="slidenum">
              <a:rPr lang="de-DE" altLang="de-DE"/>
              <a:pPr/>
              <a:t>‹#›</a:t>
            </a:fld>
            <a:endParaRPr lang="de-DE" alt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Name, location, date</a:t>
            </a:r>
          </a:p>
        </p:txBody>
      </p:sp>
    </p:spTree>
    <p:extLst>
      <p:ext uri="{BB962C8B-B14F-4D97-AF65-F5344CB8AC3E}">
        <p14:creationId xmlns:p14="http://schemas.microsoft.com/office/powerpoint/2010/main" val="610780106"/>
      </p:ext>
    </p:extLst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075BD4A-4168-4AD1-BDC2-6705B8E08B13}" type="slidenum">
              <a:rPr lang="de-DE" altLang="de-DE"/>
              <a:pPr/>
              <a:t>‹#›</a:t>
            </a:fld>
            <a:endParaRPr lang="de-DE" alt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Name, location, date</a:t>
            </a:r>
          </a:p>
        </p:txBody>
      </p:sp>
    </p:spTree>
    <p:extLst>
      <p:ext uri="{BB962C8B-B14F-4D97-AF65-F5344CB8AC3E}">
        <p14:creationId xmlns:p14="http://schemas.microsoft.com/office/powerpoint/2010/main" val="3856583942"/>
      </p:ext>
    </p:extLst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EDFF727-64D3-4001-95C2-D6EDBE77C60E}" type="slidenum">
              <a:rPr lang="de-DE" altLang="de-DE"/>
              <a:pPr/>
              <a:t>‹#›</a:t>
            </a:fld>
            <a:endParaRPr lang="de-DE" alt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Name, location, date</a:t>
            </a:r>
          </a:p>
        </p:txBody>
      </p:sp>
    </p:spTree>
    <p:extLst>
      <p:ext uri="{BB962C8B-B14F-4D97-AF65-F5344CB8AC3E}">
        <p14:creationId xmlns:p14="http://schemas.microsoft.com/office/powerpoint/2010/main" val="99670490"/>
      </p:ext>
    </p:extLst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7DB8DB4-9BA3-4BD5-9B38-EA2D3E02E3A8}" type="slidenum">
              <a:rPr lang="de-DE" altLang="de-DE"/>
              <a:pPr/>
              <a:t>‹#›</a:t>
            </a:fld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Name, location, date</a:t>
            </a:r>
          </a:p>
        </p:txBody>
      </p:sp>
    </p:spTree>
    <p:extLst>
      <p:ext uri="{BB962C8B-B14F-4D97-AF65-F5344CB8AC3E}">
        <p14:creationId xmlns:p14="http://schemas.microsoft.com/office/powerpoint/2010/main" val="3503501883"/>
      </p:ext>
    </p:extLst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1739CBD-E84B-47C9-99E1-6357DEE84B11}" type="slidenum">
              <a:rPr lang="de-DE" altLang="de-DE"/>
              <a:pPr/>
              <a:t>‹#›</a:t>
            </a:fld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Name, location, date</a:t>
            </a:r>
          </a:p>
        </p:txBody>
      </p:sp>
    </p:spTree>
    <p:extLst>
      <p:ext uri="{BB962C8B-B14F-4D97-AF65-F5344CB8AC3E}">
        <p14:creationId xmlns:p14="http://schemas.microsoft.com/office/powerpoint/2010/main" val="1130886073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" name="Rectangle 20"/>
          <p:cNvSpPr>
            <a:spLocks noChangeArrowheads="1"/>
          </p:cNvSpPr>
          <p:nvPr userDrawn="1"/>
        </p:nvSpPr>
        <p:spPr bwMode="auto">
          <a:xfrm>
            <a:off x="0" y="5943600"/>
            <a:ext cx="9144000" cy="914400"/>
          </a:xfrm>
          <a:prstGeom prst="rect">
            <a:avLst/>
          </a:prstGeom>
          <a:solidFill>
            <a:srgbClr val="CE131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45" name="Rectangle 21"/>
          <p:cNvSpPr>
            <a:spLocks noChangeArrowheads="1"/>
          </p:cNvSpPr>
          <p:nvPr userDrawn="1"/>
        </p:nvSpPr>
        <p:spPr bwMode="auto">
          <a:xfrm>
            <a:off x="0" y="6591300"/>
            <a:ext cx="9144000" cy="266700"/>
          </a:xfrm>
          <a:prstGeom prst="rect">
            <a:avLst/>
          </a:prstGeom>
          <a:solidFill>
            <a:srgbClr val="8F1A1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64550" y="6591300"/>
            <a:ext cx="508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900" b="1">
                <a:solidFill>
                  <a:schemeClr val="bg1"/>
                </a:solidFill>
                <a:latin typeface="+mn-lt"/>
              </a:defRPr>
            </a:lvl1pPr>
          </a:lstStyle>
          <a:p>
            <a:fld id="{30B89829-2794-4A72-9F91-0748E3736DAE}" type="slidenum">
              <a:rPr lang="de-DE" altLang="de-DE"/>
              <a:pPr/>
              <a:t>‹#›</a:t>
            </a:fld>
            <a:endParaRPr lang="de-DE" altLang="de-DE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77888" y="266700"/>
            <a:ext cx="7504112" cy="8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Mastertitelformat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69950" y="1143000"/>
            <a:ext cx="7519988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4242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Mastertextformat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6863" y="6600825"/>
            <a:ext cx="2630487" cy="220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de-DE" altLang="de-DE"/>
              <a:t>Name, location, date</a:t>
            </a:r>
          </a:p>
        </p:txBody>
      </p:sp>
      <p:grpSp>
        <p:nvGrpSpPr>
          <p:cNvPr id="1048" name="Group 24"/>
          <p:cNvGrpSpPr>
            <a:grpSpLocks/>
          </p:cNvGrpSpPr>
          <p:nvPr userDrawn="1"/>
        </p:nvGrpSpPr>
        <p:grpSpPr bwMode="auto">
          <a:xfrm>
            <a:off x="412750" y="333375"/>
            <a:ext cx="469900" cy="261938"/>
            <a:chOff x="5151" y="222"/>
            <a:chExt cx="377" cy="210"/>
          </a:xfrm>
        </p:grpSpPr>
        <p:sp>
          <p:nvSpPr>
            <p:cNvPr id="1049" name="Rectangle 25"/>
            <p:cNvSpPr>
              <a:spLocks noChangeArrowheads="1"/>
            </p:cNvSpPr>
            <p:nvPr/>
          </p:nvSpPr>
          <p:spPr bwMode="auto">
            <a:xfrm>
              <a:off x="5338" y="222"/>
              <a:ext cx="190" cy="210"/>
            </a:xfrm>
            <a:prstGeom prst="rect">
              <a:avLst/>
            </a:prstGeom>
            <a:solidFill>
              <a:srgbClr val="C4242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F1A1A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50" name="Rectangle 26"/>
            <p:cNvSpPr>
              <a:spLocks noChangeArrowheads="1"/>
            </p:cNvSpPr>
            <p:nvPr/>
          </p:nvSpPr>
          <p:spPr bwMode="auto">
            <a:xfrm>
              <a:off x="5151" y="222"/>
              <a:ext cx="190" cy="210"/>
            </a:xfrm>
            <a:prstGeom prst="rect">
              <a:avLst/>
            </a:prstGeom>
            <a:solidFill>
              <a:srgbClr val="8F1A1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F1A1A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052" name="Rectangle 28"/>
          <p:cNvSpPr>
            <a:spLocks noChangeArrowheads="1"/>
          </p:cNvSpPr>
          <p:nvPr userDrawn="1"/>
        </p:nvSpPr>
        <p:spPr bwMode="auto">
          <a:xfrm>
            <a:off x="393700" y="6129338"/>
            <a:ext cx="304800" cy="304800"/>
          </a:xfrm>
          <a:prstGeom prst="rect">
            <a:avLst/>
          </a:prstGeom>
          <a:solidFill>
            <a:srgbClr val="8F1A1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53" name="Rectangle 29"/>
          <p:cNvSpPr>
            <a:spLocks noChangeArrowheads="1"/>
          </p:cNvSpPr>
          <p:nvPr userDrawn="1"/>
        </p:nvSpPr>
        <p:spPr bwMode="auto">
          <a:xfrm>
            <a:off x="808038" y="6129338"/>
            <a:ext cx="304800" cy="304800"/>
          </a:xfrm>
          <a:prstGeom prst="rect">
            <a:avLst/>
          </a:prstGeom>
          <a:solidFill>
            <a:srgbClr val="8F1A1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54" name="Rectangle 30"/>
          <p:cNvSpPr>
            <a:spLocks noChangeArrowheads="1"/>
          </p:cNvSpPr>
          <p:nvPr userDrawn="1"/>
        </p:nvSpPr>
        <p:spPr bwMode="auto">
          <a:xfrm>
            <a:off x="1222375" y="6129338"/>
            <a:ext cx="304800" cy="304800"/>
          </a:xfrm>
          <a:prstGeom prst="rect">
            <a:avLst/>
          </a:prstGeom>
          <a:solidFill>
            <a:srgbClr val="8F1A1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55" name="Rectangle 31"/>
          <p:cNvSpPr>
            <a:spLocks noChangeArrowheads="1"/>
          </p:cNvSpPr>
          <p:nvPr userDrawn="1"/>
        </p:nvSpPr>
        <p:spPr bwMode="auto">
          <a:xfrm>
            <a:off x="1631950" y="6129338"/>
            <a:ext cx="304800" cy="304800"/>
          </a:xfrm>
          <a:prstGeom prst="rect">
            <a:avLst/>
          </a:prstGeom>
          <a:solidFill>
            <a:srgbClr val="8F1A1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1056" name="Picture 32" descr="HS_logo_mono_rev.gif                                           006ADFADRas HD                         C1101607: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813" y="6153150"/>
            <a:ext cx="1371600" cy="252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utoUpdateAnimBg="0"/>
    </p:bld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2000">
          <a:solidFill>
            <a:srgbClr val="5D595B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000">
          <a:solidFill>
            <a:srgbClr val="5D595B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000">
          <a:solidFill>
            <a:srgbClr val="5D595B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000">
          <a:solidFill>
            <a:srgbClr val="5D595B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000">
          <a:solidFill>
            <a:srgbClr val="5D595B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rgbClr val="5D595B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rgbClr val="5D595B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rgbClr val="5D595B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rgbClr val="5D595B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CE131D"/>
        </a:buClr>
        <a:buFont typeface="Wingdings" pitchFamily="2" charset="2"/>
        <a:buChar char="n"/>
        <a:defRPr sz="1600">
          <a:solidFill>
            <a:srgbClr val="5D595B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50000"/>
        <a:buFont typeface="Wingdings" pitchFamily="2" charset="2"/>
        <a:buChar char="n"/>
        <a:defRPr sz="1600">
          <a:solidFill>
            <a:srgbClr val="5D595B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50000"/>
        <a:buFont typeface="Wingdings" pitchFamily="2" charset="2"/>
        <a:buChar char="n"/>
        <a:defRPr sz="1600">
          <a:solidFill>
            <a:srgbClr val="5D595B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SzPct val="50000"/>
        <a:buFont typeface="Wingdings" pitchFamily="2" charset="2"/>
        <a:buChar char="n"/>
        <a:defRPr sz="1600">
          <a:solidFill>
            <a:srgbClr val="5D595B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SzPct val="50000"/>
        <a:buFont typeface="Wingdings" pitchFamily="2" charset="2"/>
        <a:buChar char="n"/>
        <a:defRPr sz="1600">
          <a:solidFill>
            <a:srgbClr val="5D595B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50000"/>
        <a:buFont typeface="Wingdings" pitchFamily="2" charset="2"/>
        <a:buChar char="n"/>
        <a:defRPr sz="1600">
          <a:solidFill>
            <a:srgbClr val="5D595B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50000"/>
        <a:buFont typeface="Wingdings" pitchFamily="2" charset="2"/>
        <a:buChar char="n"/>
        <a:defRPr sz="1600">
          <a:solidFill>
            <a:srgbClr val="5D595B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50000"/>
        <a:buFont typeface="Wingdings" pitchFamily="2" charset="2"/>
        <a:buChar char="n"/>
        <a:defRPr sz="1600">
          <a:solidFill>
            <a:srgbClr val="5D595B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50000"/>
        <a:buFont typeface="Wingdings" pitchFamily="2" charset="2"/>
        <a:buChar char="n"/>
        <a:defRPr sz="1600">
          <a:solidFill>
            <a:srgbClr val="5D595B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99592" y="239804"/>
            <a:ext cx="7504112" cy="836613"/>
          </a:xfrm>
        </p:spPr>
        <p:txBody>
          <a:bodyPr/>
          <a:lstStyle/>
          <a:p>
            <a:r>
              <a:rPr lang="en-US" dirty="0" smtClean="0"/>
              <a:t>US and Canada - Cargo Readiness &amp; VGM Cut Off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12F2D-B55E-42FD-8773-BF43F63C72AD}" type="slidenum">
              <a:rPr lang="de-DE" altLang="de-DE" smtClean="0"/>
              <a:pPr/>
              <a:t>1</a:t>
            </a:fld>
            <a:endParaRPr lang="de-DE" altLang="de-DE"/>
          </a:p>
        </p:txBody>
      </p:sp>
      <p:sp>
        <p:nvSpPr>
          <p:cNvPr id="7" name="Rectangle 6"/>
          <p:cNvSpPr/>
          <p:nvPr/>
        </p:nvSpPr>
        <p:spPr>
          <a:xfrm>
            <a:off x="1187624" y="980728"/>
            <a:ext cx="1800200" cy="1080120"/>
          </a:xfrm>
          <a:prstGeom prst="rect">
            <a:avLst/>
          </a:prstGeom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Timely VGM received</a:t>
            </a:r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3568705" y="658111"/>
            <a:ext cx="1944216" cy="1080120"/>
          </a:xfrm>
          <a:prstGeom prst="rect">
            <a:avLst/>
          </a:prstGeom>
          <a:solidFill>
            <a:srgbClr val="0070C0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Container available at Marine Terminal</a:t>
            </a:r>
            <a:endParaRPr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6300192" y="980728"/>
            <a:ext cx="1800200" cy="108012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Documentation requirements satisfied</a:t>
            </a:r>
            <a:endParaRPr lang="en-US" sz="1800" dirty="0"/>
          </a:p>
        </p:txBody>
      </p:sp>
      <p:sp>
        <p:nvSpPr>
          <p:cNvPr id="10" name="TextBox 9"/>
          <p:cNvSpPr txBox="1"/>
          <p:nvPr/>
        </p:nvSpPr>
        <p:spPr>
          <a:xfrm>
            <a:off x="67036" y="4581128"/>
            <a:ext cx="9076963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/>
              <a:t>VGM Cut Off times – In RNA:</a:t>
            </a:r>
          </a:p>
          <a:p>
            <a:r>
              <a:rPr lang="en-US" sz="1600" b="1" u="sng" dirty="0" smtClean="0"/>
              <a:t>EDI:</a:t>
            </a:r>
            <a:r>
              <a:rPr lang="en-US" sz="1600" b="1" dirty="0" smtClean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dirty="0" smtClean="0"/>
              <a:t>Noon day of cargo cut (cargo cut being end of business day). 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dirty="0" smtClean="0"/>
              <a:t>If cargo cut is noon, VGM due end of prior business day.</a:t>
            </a:r>
            <a:endParaRPr lang="en-US" sz="1600" b="1" i="1" dirty="0" smtClean="0"/>
          </a:p>
          <a:p>
            <a:r>
              <a:rPr lang="en-US" sz="1600" b="1" dirty="0" smtClean="0"/>
              <a:t>Note: Cargo </a:t>
            </a:r>
            <a:r>
              <a:rPr lang="en-US" sz="1600" b="1" dirty="0"/>
              <a:t>Readiness checked at different </a:t>
            </a:r>
            <a:r>
              <a:rPr lang="en-US" sz="1600" b="1" dirty="0" smtClean="0"/>
              <a:t>stages.</a:t>
            </a:r>
            <a:endParaRPr lang="en-US" sz="1600" b="1" dirty="0"/>
          </a:p>
          <a:p>
            <a:endParaRPr lang="en-US" sz="1400" dirty="0"/>
          </a:p>
        </p:txBody>
      </p:sp>
      <p:cxnSp>
        <p:nvCxnSpPr>
          <p:cNvPr id="18" name="Straight Arrow Connector 17"/>
          <p:cNvCxnSpPr>
            <a:stCxn id="7" idx="2"/>
          </p:cNvCxnSpPr>
          <p:nvPr/>
        </p:nvCxnSpPr>
        <p:spPr>
          <a:xfrm>
            <a:off x="2087724" y="2060848"/>
            <a:ext cx="1908212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9" idx="2"/>
          </p:cNvCxnSpPr>
          <p:nvPr/>
        </p:nvCxnSpPr>
        <p:spPr>
          <a:xfrm flipH="1">
            <a:off x="5148064" y="2060848"/>
            <a:ext cx="2052228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8" idx="2"/>
          </p:cNvCxnSpPr>
          <p:nvPr/>
        </p:nvCxnSpPr>
        <p:spPr>
          <a:xfrm flipH="1">
            <a:off x="4535995" y="1738231"/>
            <a:ext cx="4818" cy="5566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540813" y="3313280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3167844" y="3836758"/>
            <a:ext cx="2736304" cy="8163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Container can be placed on load list</a:t>
            </a:r>
            <a:endParaRPr lang="en-US" sz="2000" dirty="0"/>
          </a:p>
        </p:txBody>
      </p:sp>
      <p:pic>
        <p:nvPicPr>
          <p:cNvPr id="35" name="Picture 3" descr="C:\Users\jheckel\AppData\Local\Microsoft\Windows\Temporary Internet Files\Content.IE5\J0W04OGH\Yes_Check_Circle.svg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2517" y="2366323"/>
            <a:ext cx="946957" cy="946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0543207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">
      <a:dk1>
        <a:srgbClr val="333333"/>
      </a:dk1>
      <a:lt1>
        <a:srgbClr val="FFFFFF"/>
      </a:lt1>
      <a:dk2>
        <a:srgbClr val="333333"/>
      </a:dk2>
      <a:lt2>
        <a:srgbClr val="DBDBDB"/>
      </a:lt2>
      <a:accent1>
        <a:srgbClr val="CE131D"/>
      </a:accent1>
      <a:accent2>
        <a:srgbClr val="8F1A1A"/>
      </a:accent2>
      <a:accent3>
        <a:srgbClr val="FFFFFF"/>
      </a:accent3>
      <a:accent4>
        <a:srgbClr val="2A2A2A"/>
      </a:accent4>
      <a:accent5>
        <a:srgbClr val="E3AAAB"/>
      </a:accent5>
      <a:accent6>
        <a:srgbClr val="811616"/>
      </a:accent6>
      <a:hlink>
        <a:srgbClr val="9D9D9D"/>
      </a:hlink>
      <a:folHlink>
        <a:srgbClr val="F68133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3294D"/>
        </a:dk1>
        <a:lt1>
          <a:srgbClr val="FFFFFF"/>
        </a:lt1>
        <a:dk2>
          <a:srgbClr val="03294D"/>
        </a:dk2>
        <a:lt2>
          <a:srgbClr val="DBDBDB"/>
        </a:lt2>
        <a:accent1>
          <a:srgbClr val="03294D"/>
        </a:accent1>
        <a:accent2>
          <a:srgbClr val="FFAB00"/>
        </a:accent2>
        <a:accent3>
          <a:srgbClr val="FFFFFF"/>
        </a:accent3>
        <a:accent4>
          <a:srgbClr val="022140"/>
        </a:accent4>
        <a:accent5>
          <a:srgbClr val="AAACB2"/>
        </a:accent5>
        <a:accent6>
          <a:srgbClr val="E79B00"/>
        </a:accent6>
        <a:hlink>
          <a:srgbClr val="E41F1F"/>
        </a:hlink>
        <a:folHlink>
          <a:srgbClr val="CC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03294D"/>
        </a:dk1>
        <a:lt1>
          <a:srgbClr val="FFFFFF"/>
        </a:lt1>
        <a:dk2>
          <a:srgbClr val="03294D"/>
        </a:dk2>
        <a:lt2>
          <a:srgbClr val="DBDBDB"/>
        </a:lt2>
        <a:accent1>
          <a:srgbClr val="CCFFFF"/>
        </a:accent1>
        <a:accent2>
          <a:srgbClr val="E41F1F"/>
        </a:accent2>
        <a:accent3>
          <a:srgbClr val="FFFFFF"/>
        </a:accent3>
        <a:accent4>
          <a:srgbClr val="022140"/>
        </a:accent4>
        <a:accent5>
          <a:srgbClr val="E2FFFF"/>
        </a:accent5>
        <a:accent6>
          <a:srgbClr val="CF1B1B"/>
        </a:accent6>
        <a:hlink>
          <a:srgbClr val="03294D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76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Wingdings</vt:lpstr>
      <vt:lpstr>Standarddesign</vt:lpstr>
      <vt:lpstr>US and Canada - Cargo Readiness &amp; VGM Cut Off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Flachpeezeh</dc:creator>
  <cp:lastModifiedBy>Higgs, Brian</cp:lastModifiedBy>
  <cp:revision>409</cp:revision>
  <cp:lastPrinted>2016-04-21T18:09:40Z</cp:lastPrinted>
  <dcterms:created xsi:type="dcterms:W3CDTF">2005-01-10T11:26:10Z</dcterms:created>
  <dcterms:modified xsi:type="dcterms:W3CDTF">2016-05-19T16:15:52Z</dcterms:modified>
</cp:coreProperties>
</file>