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9144000" cy="6858000" type="screen4x3"/>
  <p:notesSz cx="7077075" cy="9363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1D"/>
    <a:srgbClr val="7E9AC3"/>
    <a:srgbClr val="E29B7F"/>
    <a:srgbClr val="E6E6E6"/>
    <a:srgbClr val="5D595B"/>
    <a:srgbClr val="8F1A1A"/>
    <a:srgbClr val="C3C3C3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7004" autoAdjust="0"/>
  </p:normalViewPr>
  <p:slideViewPr>
    <p:cSldViewPr>
      <p:cViewPr varScale="1">
        <p:scale>
          <a:sx n="87" d="100"/>
          <a:sy n="87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150" y="1"/>
            <a:ext cx="3067238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2957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50" y="8892957"/>
            <a:ext cx="3067238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D08F4-58CF-4AAF-B0E3-59EF4C763D2B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8983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837" y="1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1537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285" y="4447234"/>
            <a:ext cx="5188506" cy="421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468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837" y="8894468"/>
            <a:ext cx="3067239" cy="46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87F224-3FD0-4A3F-BA8D-30AF62AC638C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3186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F3C6C6-84D9-4B09-992D-932654BC81FC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418453651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31020-48CB-454B-9278-67FA95B7A56B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366243306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0338" y="266700"/>
            <a:ext cx="1879600" cy="55245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69950" y="266700"/>
            <a:ext cx="5487988" cy="55245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EA58CA-9A96-4D23-A7D1-023116AF1E54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25224325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23866F-E28D-4F26-8044-3CD53B98E1F0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73080120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B12F2D-B55E-42FD-8773-BF43F63C72AD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55620024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9950" y="1143000"/>
            <a:ext cx="3683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05350" y="1143000"/>
            <a:ext cx="368458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B868FD-307F-47BF-B7CE-D98FF5900CE9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16011260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6797B4-16EE-426E-9780-35882927EFC1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61078010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75BD4A-4168-4AD1-BDC2-6705B8E08B13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385658394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FF727-64D3-4001-95C2-D6EDBE77C60E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9967049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DB8DB4-9BA3-4BD5-9B38-EA2D3E02E3A8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350350188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39CBD-E84B-47C9-99E1-6357DEE84B11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Name,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13088607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CE13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solidFill>
            <a:srgbClr val="8F1A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4550" y="6591300"/>
            <a:ext cx="508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fld id="{30B89829-2794-4A72-9F91-0748E3736DAE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7888" y="266700"/>
            <a:ext cx="7504112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1143000"/>
            <a:ext cx="75199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4242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63" y="6600825"/>
            <a:ext cx="2630487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altLang="de-DE"/>
              <a:t>Name, location, date</a:t>
            </a:r>
          </a:p>
        </p:txBody>
      </p:sp>
      <p:grpSp>
        <p:nvGrpSpPr>
          <p:cNvPr id="1048" name="Group 24"/>
          <p:cNvGrpSpPr>
            <a:grpSpLocks/>
          </p:cNvGrpSpPr>
          <p:nvPr userDrawn="1"/>
        </p:nvGrpSpPr>
        <p:grpSpPr bwMode="auto">
          <a:xfrm>
            <a:off x="412750" y="333375"/>
            <a:ext cx="469900" cy="261938"/>
            <a:chOff x="5151" y="222"/>
            <a:chExt cx="377" cy="210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5338" y="222"/>
              <a:ext cx="190" cy="210"/>
            </a:xfrm>
            <a:prstGeom prst="rect">
              <a:avLst/>
            </a:prstGeom>
            <a:solidFill>
              <a:srgbClr val="C424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F1A1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5151" y="222"/>
              <a:ext cx="190" cy="210"/>
            </a:xfrm>
            <a:prstGeom prst="rect">
              <a:avLst/>
            </a:prstGeom>
            <a:solidFill>
              <a:srgbClr val="8F1A1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F1A1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393700" y="6129338"/>
            <a:ext cx="304800" cy="304800"/>
          </a:xfrm>
          <a:prstGeom prst="rect">
            <a:avLst/>
          </a:prstGeom>
          <a:solidFill>
            <a:srgbClr val="8F1A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auto">
          <a:xfrm>
            <a:off x="808038" y="6129338"/>
            <a:ext cx="304800" cy="304800"/>
          </a:xfrm>
          <a:prstGeom prst="rect">
            <a:avLst/>
          </a:prstGeom>
          <a:solidFill>
            <a:srgbClr val="8F1A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1222375" y="6129338"/>
            <a:ext cx="304800" cy="304800"/>
          </a:xfrm>
          <a:prstGeom prst="rect">
            <a:avLst/>
          </a:prstGeom>
          <a:solidFill>
            <a:srgbClr val="8F1A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1631950" y="6129338"/>
            <a:ext cx="304800" cy="304800"/>
          </a:xfrm>
          <a:prstGeom prst="rect">
            <a:avLst/>
          </a:prstGeom>
          <a:solidFill>
            <a:srgbClr val="8F1A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56" name="Picture 32" descr="HS_logo_mono_rev.gif                                           006ADFADRas HD                         C1101607: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6153150"/>
            <a:ext cx="13716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5D595B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131D"/>
        </a:buClr>
        <a:buFont typeface="Wingdings" pitchFamily="2" charset="2"/>
        <a:buChar char="n"/>
        <a:defRPr sz="1600">
          <a:solidFill>
            <a:srgbClr val="5D595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rgbClr val="5D595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99592" y="239804"/>
            <a:ext cx="7504112" cy="836613"/>
          </a:xfrm>
        </p:spPr>
        <p:txBody>
          <a:bodyPr/>
          <a:lstStyle/>
          <a:p>
            <a:r>
              <a:rPr lang="en-US" dirty="0" smtClean="0"/>
              <a:t>US and Canada - Cargo Readiness &amp; VGM Cut Off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2F2D-B55E-42FD-8773-BF43F63C72AD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7" name="Rectangle 6"/>
          <p:cNvSpPr/>
          <p:nvPr/>
        </p:nvSpPr>
        <p:spPr>
          <a:xfrm>
            <a:off x="1187624" y="980728"/>
            <a:ext cx="1800200" cy="1080120"/>
          </a:xfrm>
          <a:prstGeom prst="rect">
            <a:avLst/>
          </a:prstGeom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Timely VGM received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568705" y="658111"/>
            <a:ext cx="1944216" cy="1080120"/>
          </a:xfrm>
          <a:prstGeom prst="rect">
            <a:avLst/>
          </a:prstGeom>
          <a:solidFill>
            <a:srgbClr val="0070C0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Container available at Marine Terminal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6300192" y="980728"/>
            <a:ext cx="1800200" cy="10801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Documentation requirements satisfied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036" y="4581128"/>
            <a:ext cx="90769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VGM Cut Off times – In RNA:</a:t>
            </a:r>
          </a:p>
          <a:p>
            <a:r>
              <a:rPr lang="en-US" sz="1600" b="1" u="sng" dirty="0" smtClean="0"/>
              <a:t>EDI:</a:t>
            </a:r>
            <a:r>
              <a:rPr lang="en-US" sz="1600" b="1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Noon day of cargo cut (cargo cut being end of business day).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If cargo cut is noon, VGM due end of prior business day.</a:t>
            </a:r>
            <a:endParaRPr lang="en-US" sz="1600" b="1" i="1" dirty="0" smtClean="0"/>
          </a:p>
          <a:p>
            <a:r>
              <a:rPr lang="en-US" sz="1600" b="1" dirty="0" smtClean="0"/>
              <a:t>Note: Cargo </a:t>
            </a:r>
            <a:r>
              <a:rPr lang="en-US" sz="1600" b="1" dirty="0"/>
              <a:t>Readiness checked at different </a:t>
            </a:r>
            <a:r>
              <a:rPr lang="en-US" sz="1600" b="1" dirty="0" smtClean="0"/>
              <a:t>stages.</a:t>
            </a:r>
            <a:endParaRPr lang="en-US" sz="1600" b="1" dirty="0"/>
          </a:p>
          <a:p>
            <a:endParaRPr lang="en-US" sz="1400" dirty="0"/>
          </a:p>
        </p:txBody>
      </p:sp>
      <p:cxnSp>
        <p:nvCxnSpPr>
          <p:cNvPr id="18" name="Straight Arrow Connector 17"/>
          <p:cNvCxnSpPr>
            <a:stCxn id="7" idx="2"/>
          </p:cNvCxnSpPr>
          <p:nvPr/>
        </p:nvCxnSpPr>
        <p:spPr>
          <a:xfrm>
            <a:off x="2087724" y="2060848"/>
            <a:ext cx="19082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</p:cNvCxnSpPr>
          <p:nvPr/>
        </p:nvCxnSpPr>
        <p:spPr>
          <a:xfrm flipH="1">
            <a:off x="5148064" y="2060848"/>
            <a:ext cx="20522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</p:cNvCxnSpPr>
          <p:nvPr/>
        </p:nvCxnSpPr>
        <p:spPr>
          <a:xfrm flipH="1">
            <a:off x="4535995" y="1738231"/>
            <a:ext cx="4818" cy="556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40813" y="33132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67844" y="3836758"/>
            <a:ext cx="2736304" cy="81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Container can be placed on load list</a:t>
            </a:r>
            <a:endParaRPr lang="en-US" sz="2000" dirty="0"/>
          </a:p>
        </p:txBody>
      </p:sp>
      <p:pic>
        <p:nvPicPr>
          <p:cNvPr id="35" name="Picture 3" descr="C:\Users\jheckel\AppData\Local\Microsoft\Windows\Temporary Internet Files\Content.IE5\J0W04OGH\Yes_Check_Circl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17" y="2366323"/>
            <a:ext cx="946957" cy="94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5432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333333"/>
      </a:dk1>
      <a:lt1>
        <a:srgbClr val="FFFFFF"/>
      </a:lt1>
      <a:dk2>
        <a:srgbClr val="333333"/>
      </a:dk2>
      <a:lt2>
        <a:srgbClr val="DBDBDB"/>
      </a:lt2>
      <a:accent1>
        <a:srgbClr val="CE131D"/>
      </a:accent1>
      <a:accent2>
        <a:srgbClr val="8F1A1A"/>
      </a:accent2>
      <a:accent3>
        <a:srgbClr val="FFFFFF"/>
      </a:accent3>
      <a:accent4>
        <a:srgbClr val="2A2A2A"/>
      </a:accent4>
      <a:accent5>
        <a:srgbClr val="E3AAAB"/>
      </a:accent5>
      <a:accent6>
        <a:srgbClr val="811616"/>
      </a:accent6>
      <a:hlink>
        <a:srgbClr val="9D9D9D"/>
      </a:hlink>
      <a:folHlink>
        <a:srgbClr val="F6813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3294D"/>
        </a:dk1>
        <a:lt1>
          <a:srgbClr val="FFFFFF"/>
        </a:lt1>
        <a:dk2>
          <a:srgbClr val="03294D"/>
        </a:dk2>
        <a:lt2>
          <a:srgbClr val="DBDBDB"/>
        </a:lt2>
        <a:accent1>
          <a:srgbClr val="03294D"/>
        </a:accent1>
        <a:accent2>
          <a:srgbClr val="FFAB00"/>
        </a:accent2>
        <a:accent3>
          <a:srgbClr val="FFFFFF"/>
        </a:accent3>
        <a:accent4>
          <a:srgbClr val="022140"/>
        </a:accent4>
        <a:accent5>
          <a:srgbClr val="AAACB2"/>
        </a:accent5>
        <a:accent6>
          <a:srgbClr val="E79B00"/>
        </a:accent6>
        <a:hlink>
          <a:srgbClr val="E41F1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3294D"/>
        </a:dk1>
        <a:lt1>
          <a:srgbClr val="FFFFFF"/>
        </a:lt1>
        <a:dk2>
          <a:srgbClr val="03294D"/>
        </a:dk2>
        <a:lt2>
          <a:srgbClr val="DBDBDB"/>
        </a:lt2>
        <a:accent1>
          <a:srgbClr val="CCFFFF"/>
        </a:accent1>
        <a:accent2>
          <a:srgbClr val="E41F1F"/>
        </a:accent2>
        <a:accent3>
          <a:srgbClr val="FFFFFF"/>
        </a:accent3>
        <a:accent4>
          <a:srgbClr val="022140"/>
        </a:accent4>
        <a:accent5>
          <a:srgbClr val="E2FFFF"/>
        </a:accent5>
        <a:accent6>
          <a:srgbClr val="CF1B1B"/>
        </a:accent6>
        <a:hlink>
          <a:srgbClr val="03294D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Standarddesign</vt:lpstr>
      <vt:lpstr>US and Canada - Cargo Readiness &amp; VGM Cut Off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Flachpeezeh</dc:creator>
  <cp:lastModifiedBy>Higgs, Brian</cp:lastModifiedBy>
  <cp:revision>409</cp:revision>
  <cp:lastPrinted>2016-04-21T18:09:40Z</cp:lastPrinted>
  <dcterms:created xsi:type="dcterms:W3CDTF">2005-01-10T11:26:10Z</dcterms:created>
  <dcterms:modified xsi:type="dcterms:W3CDTF">2016-05-19T16:15:52Z</dcterms:modified>
</cp:coreProperties>
</file>